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81" r:id="rId4"/>
    <p:sldId id="317" r:id="rId5"/>
    <p:sldId id="318" r:id="rId6"/>
    <p:sldId id="279" r:id="rId7"/>
    <p:sldId id="259" r:id="rId8"/>
    <p:sldId id="270" r:id="rId9"/>
    <p:sldId id="319" r:id="rId10"/>
    <p:sldId id="320" r:id="rId11"/>
    <p:sldId id="321" r:id="rId12"/>
    <p:sldId id="322" r:id="rId13"/>
    <p:sldId id="273" r:id="rId14"/>
    <p:sldId id="275" r:id="rId15"/>
    <p:sldId id="276" r:id="rId16"/>
    <p:sldId id="277" r:id="rId17"/>
    <p:sldId id="27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22" autoAdjust="0"/>
    <p:restoredTop sz="94660"/>
  </p:normalViewPr>
  <p:slideViewPr>
    <p:cSldViewPr snapToGrid="0">
      <p:cViewPr varScale="1">
        <p:scale>
          <a:sx n="72" d="100"/>
          <a:sy n="72" d="100"/>
        </p:scale>
        <p:origin x="366" y="78"/>
      </p:cViewPr>
      <p:guideLst>
        <p:guide orient="horz" pos="2160"/>
        <p:guide pos="3840"/>
      </p:guideLst>
    </p:cSldViewPr>
  </p:slideViewPr>
  <p:notesTextViewPr>
    <p:cViewPr>
      <p:scale>
        <a:sx n="1" d="1"/>
        <a:sy n="1" d="1"/>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EEE9C-3D16-4B49-B07F-2AF47EC0E082}"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B5CD3-2CD1-4D48-B3FC-7F3B0F9D7CC8}" type="slidenum">
              <a:rPr lang="en-US" smtClean="0"/>
              <a:t>‹#›</a:t>
            </a:fld>
            <a:endParaRPr lang="en-US"/>
          </a:p>
        </p:txBody>
      </p:sp>
    </p:spTree>
    <p:extLst>
      <p:ext uri="{BB962C8B-B14F-4D97-AF65-F5344CB8AC3E}">
        <p14:creationId xmlns:p14="http://schemas.microsoft.com/office/powerpoint/2010/main" val="364448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BB5CD3-2CD1-4D48-B3FC-7F3B0F9D7CC8}" type="slidenum">
              <a:rPr lang="en-US" smtClean="0"/>
              <a:t>2</a:t>
            </a:fld>
            <a:endParaRPr lang="en-US"/>
          </a:p>
        </p:txBody>
      </p:sp>
    </p:spTree>
    <p:extLst>
      <p:ext uri="{BB962C8B-B14F-4D97-AF65-F5344CB8AC3E}">
        <p14:creationId xmlns:p14="http://schemas.microsoft.com/office/powerpoint/2010/main" val="300921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2000" indent="-2921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3163" indent="-2333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063" indent="-2333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2963" indent="-2333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70163" indent="-233363"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7363" indent="-233363"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84563" indent="-233363"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41763" indent="-233363"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D07211E-124F-4073-A8F7-E5ECFF9EADC5}" type="slidenum">
              <a:rPr lang="en-US" altLang="en-US" smtClean="0">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263422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BB5CD3-2CD1-4D48-B3FC-7F3B0F9D7CC8}" type="slidenum">
              <a:rPr lang="en-US" smtClean="0"/>
              <a:t>7</a:t>
            </a:fld>
            <a:endParaRPr lang="en-US"/>
          </a:p>
        </p:txBody>
      </p:sp>
    </p:spTree>
    <p:extLst>
      <p:ext uri="{BB962C8B-B14F-4D97-AF65-F5344CB8AC3E}">
        <p14:creationId xmlns:p14="http://schemas.microsoft.com/office/powerpoint/2010/main" val="3502661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NPG6561_2_PPT_v2jm.jp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14400" y="2590801"/>
            <a:ext cx="10363200" cy="1470025"/>
          </a:xfrm>
        </p:spPr>
        <p:txBody>
          <a:bodyPr/>
          <a:lstStyle>
            <a:lvl1pPr>
              <a:defRPr sz="3200" cap="none">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3733800"/>
            <a:ext cx="8534400" cy="1752600"/>
          </a:xfrm>
        </p:spPr>
        <p:txBody>
          <a:bodyPr>
            <a:normAutofit/>
          </a:bodyPr>
          <a:lstStyle>
            <a:lvl1pPr marL="0" indent="0" algn="l">
              <a:buNone/>
              <a:defRPr sz="2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28B34D88-87E7-44F2-B3E8-8924940815DA}" type="datetimeFigureOut">
              <a:rPr lang="en-US" smtClean="0"/>
              <a:t>7/14/2020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10566400" y="6356351"/>
            <a:ext cx="1016000" cy="365125"/>
          </a:xfrm>
        </p:spPr>
        <p:txBody>
          <a:bodyPr/>
          <a:lstStyle>
            <a:lvl1pPr>
              <a:defRPr/>
            </a:lvl1pPr>
          </a:lstStyle>
          <a:p>
            <a:fld id="{F6F2AD53-007C-4DE6-8185-5440DBFFAE3C}" type="slidenum">
              <a:rPr lang="en-US" smtClean="0"/>
              <a:t>‹#›</a:t>
            </a:fld>
            <a:endParaRPr lang="en-US"/>
          </a:p>
        </p:txBody>
      </p:sp>
    </p:spTree>
    <p:extLst>
      <p:ext uri="{BB962C8B-B14F-4D97-AF65-F5344CB8AC3E}">
        <p14:creationId xmlns:p14="http://schemas.microsoft.com/office/powerpoint/2010/main" val="399508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8B34D88-87E7-44F2-B3E8-8924940815DA}" type="datetimeFigureOut">
              <a:rPr lang="en-US" smtClean="0"/>
              <a:t>7/14/2020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10566400" y="6356351"/>
            <a:ext cx="1016000" cy="365125"/>
          </a:xfrm>
        </p:spPr>
        <p:txBody>
          <a:bodyPr/>
          <a:lstStyle>
            <a:lvl1pPr>
              <a:defRPr/>
            </a:lvl1pPr>
          </a:lstStyle>
          <a:p>
            <a:fld id="{F6F2AD53-007C-4DE6-8185-5440DBFFAE3C}" type="slidenum">
              <a:rPr lang="en-US" smtClean="0"/>
              <a:t>‹#›</a:t>
            </a:fld>
            <a:endParaRPr lang="en-US"/>
          </a:p>
        </p:txBody>
      </p:sp>
    </p:spTree>
    <p:extLst>
      <p:ext uri="{BB962C8B-B14F-4D97-AF65-F5344CB8AC3E}">
        <p14:creationId xmlns:p14="http://schemas.microsoft.com/office/powerpoint/2010/main" val="49277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95401"/>
            <a:ext cx="2743200" cy="4830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95401"/>
            <a:ext cx="8026400" cy="483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28B34D88-87E7-44F2-B3E8-8924940815DA}" type="datetimeFigureOut">
              <a:rPr lang="en-US" smtClean="0"/>
              <a:t>7/14/2020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10566400" y="6356351"/>
            <a:ext cx="1016000" cy="365125"/>
          </a:xfrm>
        </p:spPr>
        <p:txBody>
          <a:bodyPr/>
          <a:lstStyle>
            <a:lvl1pPr>
              <a:defRPr/>
            </a:lvl1pPr>
          </a:lstStyle>
          <a:p>
            <a:fld id="{F6F2AD53-007C-4DE6-8185-5440DBFFAE3C}" type="slidenum">
              <a:rPr lang="en-US" smtClean="0"/>
              <a:t>‹#›</a:t>
            </a:fld>
            <a:endParaRPr lang="en-US"/>
          </a:p>
        </p:txBody>
      </p:sp>
    </p:spTree>
    <p:extLst>
      <p:ext uri="{BB962C8B-B14F-4D97-AF65-F5344CB8AC3E}">
        <p14:creationId xmlns:p14="http://schemas.microsoft.com/office/powerpoint/2010/main" val="276724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8B34D88-87E7-44F2-B3E8-8924940815DA}" type="datetimeFigureOut">
              <a:rPr lang="en-US" smtClean="0"/>
              <a:t>7/14/2020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10566400" y="6356351"/>
            <a:ext cx="1016000" cy="365125"/>
          </a:xfrm>
        </p:spPr>
        <p:txBody>
          <a:bodyPr/>
          <a:lstStyle>
            <a:lvl1pPr>
              <a:defRPr/>
            </a:lvl1pPr>
          </a:lstStyle>
          <a:p>
            <a:fld id="{F6F2AD53-007C-4DE6-8185-5440DBFFAE3C}" type="slidenum">
              <a:rPr lang="en-US" smtClean="0"/>
              <a:t>‹#›</a:t>
            </a:fld>
            <a:endParaRPr lang="en-US"/>
          </a:p>
        </p:txBody>
      </p:sp>
    </p:spTree>
    <p:extLst>
      <p:ext uri="{BB962C8B-B14F-4D97-AF65-F5344CB8AC3E}">
        <p14:creationId xmlns:p14="http://schemas.microsoft.com/office/powerpoint/2010/main" val="63224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24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8B34D88-87E7-44F2-B3E8-8924940815DA}" type="datetimeFigureOut">
              <a:rPr lang="en-US" smtClean="0"/>
              <a:t>7/14/2020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10566400" y="6356351"/>
            <a:ext cx="1016000" cy="365125"/>
          </a:xfrm>
        </p:spPr>
        <p:txBody>
          <a:bodyPr/>
          <a:lstStyle>
            <a:lvl1pPr>
              <a:defRPr/>
            </a:lvl1pPr>
          </a:lstStyle>
          <a:p>
            <a:fld id="{F6F2AD53-007C-4DE6-8185-5440DBFFAE3C}" type="slidenum">
              <a:rPr lang="en-US" smtClean="0"/>
              <a:t>‹#›</a:t>
            </a:fld>
            <a:endParaRPr lang="en-US"/>
          </a:p>
        </p:txBody>
      </p:sp>
    </p:spTree>
    <p:extLst>
      <p:ext uri="{BB962C8B-B14F-4D97-AF65-F5344CB8AC3E}">
        <p14:creationId xmlns:p14="http://schemas.microsoft.com/office/powerpoint/2010/main" val="20003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fld id="{28B34D88-87E7-44F2-B3E8-8924940815DA}" type="datetimeFigureOut">
              <a:rPr lang="en-US" smtClean="0"/>
              <a:t>7/14/2020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10566400" y="6356351"/>
            <a:ext cx="1016000" cy="365125"/>
          </a:xfrm>
        </p:spPr>
        <p:txBody>
          <a:bodyPr/>
          <a:lstStyle>
            <a:lvl1pPr>
              <a:defRPr/>
            </a:lvl1pPr>
          </a:lstStyle>
          <a:p>
            <a:fld id="{F6F2AD53-007C-4DE6-8185-5440DBFFAE3C}" type="slidenum">
              <a:rPr lang="en-US" smtClean="0"/>
              <a:t>‹#›</a:t>
            </a:fld>
            <a:endParaRPr lang="en-US"/>
          </a:p>
        </p:txBody>
      </p:sp>
    </p:spTree>
    <p:extLst>
      <p:ext uri="{BB962C8B-B14F-4D97-AF65-F5344CB8AC3E}">
        <p14:creationId xmlns:p14="http://schemas.microsoft.com/office/powerpoint/2010/main" val="125829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362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3124200"/>
            <a:ext cx="5386917" cy="3001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2362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3124199"/>
            <a:ext cx="5389033" cy="30019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fld id="{28B34D88-87E7-44F2-B3E8-8924940815DA}" type="datetimeFigureOut">
              <a:rPr lang="en-US" smtClean="0"/>
              <a:t>7/14/2020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a:xfrm>
            <a:off x="10566400" y="6356351"/>
            <a:ext cx="1016000" cy="365125"/>
          </a:xfrm>
        </p:spPr>
        <p:txBody>
          <a:bodyPr/>
          <a:lstStyle>
            <a:lvl1pPr>
              <a:defRPr/>
            </a:lvl1pPr>
          </a:lstStyle>
          <a:p>
            <a:fld id="{F6F2AD53-007C-4DE6-8185-5440DBFFAE3C}" type="slidenum">
              <a:rPr lang="en-US" smtClean="0"/>
              <a:t>‹#›</a:t>
            </a:fld>
            <a:endParaRPr lang="en-US"/>
          </a:p>
        </p:txBody>
      </p:sp>
    </p:spTree>
    <p:extLst>
      <p:ext uri="{BB962C8B-B14F-4D97-AF65-F5344CB8AC3E}">
        <p14:creationId xmlns:p14="http://schemas.microsoft.com/office/powerpoint/2010/main" val="332092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28B34D88-87E7-44F2-B3E8-8924940815DA}" type="datetimeFigureOut">
              <a:rPr lang="en-US" smtClean="0"/>
              <a:t>7/14/2020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a:xfrm>
            <a:off x="10566400" y="6356351"/>
            <a:ext cx="1016000" cy="365125"/>
          </a:xfrm>
        </p:spPr>
        <p:txBody>
          <a:bodyPr/>
          <a:lstStyle>
            <a:lvl1pPr>
              <a:defRPr/>
            </a:lvl1pPr>
          </a:lstStyle>
          <a:p>
            <a:fld id="{F6F2AD53-007C-4DE6-8185-5440DBFFAE3C}" type="slidenum">
              <a:rPr lang="en-US" smtClean="0"/>
              <a:t>‹#›</a:t>
            </a:fld>
            <a:endParaRPr lang="en-US"/>
          </a:p>
        </p:txBody>
      </p:sp>
    </p:spTree>
    <p:extLst>
      <p:ext uri="{BB962C8B-B14F-4D97-AF65-F5344CB8AC3E}">
        <p14:creationId xmlns:p14="http://schemas.microsoft.com/office/powerpoint/2010/main" val="409062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8B34D88-87E7-44F2-B3E8-8924940815DA}" type="datetimeFigureOut">
              <a:rPr lang="en-US" smtClean="0"/>
              <a:t>7/14/2020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10566400" y="6356351"/>
            <a:ext cx="1016000" cy="365125"/>
          </a:xfrm>
        </p:spPr>
        <p:txBody>
          <a:bodyPr/>
          <a:lstStyle>
            <a:lvl1pPr>
              <a:defRPr/>
            </a:lvl1pPr>
          </a:lstStyle>
          <a:p>
            <a:fld id="{F6F2AD53-007C-4DE6-8185-5440DBFFAE3C}" type="slidenum">
              <a:rPr lang="en-US" smtClean="0"/>
              <a:t>‹#›</a:t>
            </a:fld>
            <a:endParaRPr lang="en-US"/>
          </a:p>
        </p:txBody>
      </p:sp>
    </p:spTree>
    <p:extLst>
      <p:ext uri="{BB962C8B-B14F-4D97-AF65-F5344CB8AC3E}">
        <p14:creationId xmlns:p14="http://schemas.microsoft.com/office/powerpoint/2010/main" val="244670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95399"/>
            <a:ext cx="4011084" cy="914401"/>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1295401"/>
            <a:ext cx="6815667"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362201"/>
            <a:ext cx="4011084" cy="3763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8B34D88-87E7-44F2-B3E8-8924940815DA}" type="datetimeFigureOut">
              <a:rPr lang="en-US" smtClean="0"/>
              <a:t>7/14/2020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10566400" y="6356351"/>
            <a:ext cx="1016000" cy="365125"/>
          </a:xfrm>
        </p:spPr>
        <p:txBody>
          <a:bodyPr/>
          <a:lstStyle>
            <a:lvl1pPr>
              <a:defRPr/>
            </a:lvl1pPr>
          </a:lstStyle>
          <a:p>
            <a:fld id="{F6F2AD53-007C-4DE6-8185-5440DBFFAE3C}" type="slidenum">
              <a:rPr lang="en-US" smtClean="0"/>
              <a:t>‹#›</a:t>
            </a:fld>
            <a:endParaRPr lang="en-US"/>
          </a:p>
        </p:txBody>
      </p:sp>
    </p:spTree>
    <p:extLst>
      <p:ext uri="{BB962C8B-B14F-4D97-AF65-F5344CB8AC3E}">
        <p14:creationId xmlns:p14="http://schemas.microsoft.com/office/powerpoint/2010/main" val="78186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47800"/>
            <a:ext cx="7315200" cy="3279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8B34D88-87E7-44F2-B3E8-8924940815DA}" type="datetimeFigureOut">
              <a:rPr lang="en-US" smtClean="0"/>
              <a:t>7/14/2020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10566400" y="6356351"/>
            <a:ext cx="1016000" cy="365125"/>
          </a:xfrm>
        </p:spPr>
        <p:txBody>
          <a:bodyPr/>
          <a:lstStyle>
            <a:lvl1pPr>
              <a:defRPr/>
            </a:lvl1pPr>
          </a:lstStyle>
          <a:p>
            <a:fld id="{F6F2AD53-007C-4DE6-8185-5440DBFFAE3C}" type="slidenum">
              <a:rPr lang="en-US" smtClean="0"/>
              <a:t>‹#›</a:t>
            </a:fld>
            <a:endParaRPr lang="en-US"/>
          </a:p>
        </p:txBody>
      </p:sp>
    </p:spTree>
    <p:extLst>
      <p:ext uri="{BB962C8B-B14F-4D97-AF65-F5344CB8AC3E}">
        <p14:creationId xmlns:p14="http://schemas.microsoft.com/office/powerpoint/2010/main" val="286011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NPG6561_2_PPT_v2jm2.jpg"/>
          <p:cNvPicPr>
            <a:picLocks noChangeAspect="1"/>
          </p:cNvPicPr>
          <p:nvPr/>
        </p:nvPicPr>
        <p:blipFill>
          <a:blip r:embed="rId13"/>
          <a:srcRect/>
          <a:stretch>
            <a:fillRect/>
          </a:stretch>
        </p:blipFill>
        <p:spPr bwMode="auto">
          <a:xfrm>
            <a:off x="0" y="0"/>
            <a:ext cx="12192000" cy="6858000"/>
          </a:xfrm>
          <a:prstGeom prst="rect">
            <a:avLst/>
          </a:prstGeom>
          <a:noFill/>
          <a:ln w="9525">
            <a:noFill/>
            <a:miter lim="800000"/>
            <a:headEnd/>
            <a:tailEnd/>
          </a:ln>
        </p:spPr>
      </p:pic>
      <p:sp>
        <p:nvSpPr>
          <p:cNvPr id="2" name="Title Placeholder 1"/>
          <p:cNvSpPr>
            <a:spLocks noGrp="1"/>
          </p:cNvSpPr>
          <p:nvPr>
            <p:ph type="title"/>
          </p:nvPr>
        </p:nvSpPr>
        <p:spPr>
          <a:xfrm>
            <a:off x="609600" y="1219200"/>
            <a:ext cx="109728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028" name="Text Placeholder 2"/>
          <p:cNvSpPr>
            <a:spLocks noGrp="1"/>
          </p:cNvSpPr>
          <p:nvPr>
            <p:ph type="body" idx="1"/>
          </p:nvPr>
        </p:nvSpPr>
        <p:spPr bwMode="auto">
          <a:xfrm>
            <a:off x="609600" y="2514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6400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cs typeface="Arial" charset="0"/>
              </a:defRPr>
            </a:lvl1pPr>
          </a:lstStyle>
          <a:p>
            <a:endParaRPr lang="en-US"/>
          </a:p>
        </p:txBody>
      </p:sp>
      <p:sp>
        <p:nvSpPr>
          <p:cNvPr id="8"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bg1"/>
                </a:solidFill>
              </a:defRPr>
            </a:lvl1pPr>
          </a:lstStyle>
          <a:p>
            <a:fld id="{28B34D88-87E7-44F2-B3E8-8924940815DA}" type="datetimeFigureOut">
              <a:rPr lang="en-US" smtClean="0"/>
              <a:t>7/14/2020</a:t>
            </a:fld>
            <a:endParaRPr lang="en-US"/>
          </a:p>
        </p:txBody>
      </p:sp>
      <p:sp>
        <p:nvSpPr>
          <p:cNvPr id="9" name="Slide Number Placeholder 5"/>
          <p:cNvSpPr>
            <a:spLocks noGrp="1"/>
          </p:cNvSpPr>
          <p:nvPr>
            <p:ph type="sldNum" sz="quarter" idx="4"/>
          </p:nvPr>
        </p:nvSpPr>
        <p:spPr>
          <a:xfrm>
            <a:off x="11074400" y="6356351"/>
            <a:ext cx="508000" cy="365125"/>
          </a:xfrm>
          <a:prstGeom prst="rect">
            <a:avLst/>
          </a:prstGeom>
        </p:spPr>
        <p:txBody>
          <a:bodyPr vert="horz" wrap="square" lIns="91440" tIns="45720" rIns="91440" bIns="45720" numCol="1" anchor="ctr" anchorCtr="0" compatLnSpc="1">
            <a:prstTxWarp prst="textNoShape">
              <a:avLst/>
            </a:prstTxWarp>
          </a:bodyPr>
          <a:lstStyle>
            <a:lvl1pPr algn="r">
              <a:defRPr sz="900" u="sng">
                <a:solidFill>
                  <a:schemeClr val="bg1"/>
                </a:solidFill>
              </a:defRPr>
            </a:lvl1pPr>
          </a:lstStyle>
          <a:p>
            <a:fld id="{F6F2AD53-007C-4DE6-8185-5440DBFFAE3C}" type="slidenum">
              <a:rPr lang="en-US" smtClean="0"/>
              <a:t>‹#›</a:t>
            </a:fld>
            <a:endParaRPr lang="en-US"/>
          </a:p>
        </p:txBody>
      </p:sp>
    </p:spTree>
    <p:extLst>
      <p:ext uri="{BB962C8B-B14F-4D97-AF65-F5344CB8AC3E}">
        <p14:creationId xmlns:p14="http://schemas.microsoft.com/office/powerpoint/2010/main" val="304087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fontAlgn="base" hangingPunct="1">
        <a:spcBef>
          <a:spcPct val="0"/>
        </a:spcBef>
        <a:spcAft>
          <a:spcPct val="0"/>
        </a:spcAft>
        <a:defRPr sz="2400" b="1" kern="1200" cap="all">
          <a:solidFill>
            <a:schemeClr val="tx2"/>
          </a:solidFill>
          <a:latin typeface="Arial"/>
          <a:ea typeface="ＭＳ Ｐゴシック" pitchFamily="-106" charset="-128"/>
          <a:cs typeface="Arial"/>
        </a:defRPr>
      </a:lvl1pPr>
      <a:lvl2pPr algn="l" defTabSz="457200" rtl="0" eaLnBrk="1" fontAlgn="base" hangingPunct="1">
        <a:spcBef>
          <a:spcPct val="0"/>
        </a:spcBef>
        <a:spcAft>
          <a:spcPct val="0"/>
        </a:spcAft>
        <a:defRPr sz="2400" b="1">
          <a:solidFill>
            <a:schemeClr val="tx2"/>
          </a:solidFill>
          <a:latin typeface="Arial" pitchFamily="-106" charset="0"/>
          <a:ea typeface="ＭＳ Ｐゴシック" pitchFamily="-106" charset="-128"/>
          <a:cs typeface="Arial" charset="0"/>
        </a:defRPr>
      </a:lvl2pPr>
      <a:lvl3pPr algn="l" defTabSz="457200" rtl="0" eaLnBrk="1" fontAlgn="base" hangingPunct="1">
        <a:spcBef>
          <a:spcPct val="0"/>
        </a:spcBef>
        <a:spcAft>
          <a:spcPct val="0"/>
        </a:spcAft>
        <a:defRPr sz="2400" b="1">
          <a:solidFill>
            <a:schemeClr val="tx2"/>
          </a:solidFill>
          <a:latin typeface="Arial" pitchFamily="-106" charset="0"/>
          <a:ea typeface="ＭＳ Ｐゴシック" pitchFamily="-106" charset="-128"/>
          <a:cs typeface="Arial" charset="0"/>
        </a:defRPr>
      </a:lvl3pPr>
      <a:lvl4pPr algn="l" defTabSz="457200" rtl="0" eaLnBrk="1" fontAlgn="base" hangingPunct="1">
        <a:spcBef>
          <a:spcPct val="0"/>
        </a:spcBef>
        <a:spcAft>
          <a:spcPct val="0"/>
        </a:spcAft>
        <a:defRPr sz="2400" b="1">
          <a:solidFill>
            <a:schemeClr val="tx2"/>
          </a:solidFill>
          <a:latin typeface="Arial" pitchFamily="-106" charset="0"/>
          <a:ea typeface="ＭＳ Ｐゴシック" pitchFamily="-106" charset="-128"/>
          <a:cs typeface="Arial" charset="0"/>
        </a:defRPr>
      </a:lvl4pPr>
      <a:lvl5pPr algn="l" defTabSz="457200" rtl="0" eaLnBrk="1" fontAlgn="base" hangingPunct="1">
        <a:spcBef>
          <a:spcPct val="0"/>
        </a:spcBef>
        <a:spcAft>
          <a:spcPct val="0"/>
        </a:spcAft>
        <a:defRPr sz="2400" b="1">
          <a:solidFill>
            <a:schemeClr val="tx2"/>
          </a:solidFill>
          <a:latin typeface="Arial" pitchFamily="-106" charset="0"/>
          <a:ea typeface="ＭＳ Ｐゴシック" pitchFamily="-106" charset="-128"/>
          <a:cs typeface="Arial" charset="0"/>
        </a:defRPr>
      </a:lvl5pPr>
      <a:lvl6pPr marL="457200" algn="l" defTabSz="457200" rtl="0" eaLnBrk="1" fontAlgn="base" hangingPunct="1">
        <a:spcBef>
          <a:spcPct val="0"/>
        </a:spcBef>
        <a:spcAft>
          <a:spcPct val="0"/>
        </a:spcAft>
        <a:defRPr sz="2400" b="1">
          <a:solidFill>
            <a:schemeClr val="tx2"/>
          </a:solidFill>
          <a:latin typeface="Arial" pitchFamily="-106" charset="0"/>
          <a:ea typeface="ＭＳ Ｐゴシック" pitchFamily="-106" charset="-128"/>
        </a:defRPr>
      </a:lvl6pPr>
      <a:lvl7pPr marL="914400" algn="l" defTabSz="457200" rtl="0" eaLnBrk="1" fontAlgn="base" hangingPunct="1">
        <a:spcBef>
          <a:spcPct val="0"/>
        </a:spcBef>
        <a:spcAft>
          <a:spcPct val="0"/>
        </a:spcAft>
        <a:defRPr sz="2400" b="1">
          <a:solidFill>
            <a:schemeClr val="tx2"/>
          </a:solidFill>
          <a:latin typeface="Arial" pitchFamily="-106" charset="0"/>
          <a:ea typeface="ＭＳ Ｐゴシック" pitchFamily="-106" charset="-128"/>
        </a:defRPr>
      </a:lvl7pPr>
      <a:lvl8pPr marL="1371600" algn="l" defTabSz="457200" rtl="0" eaLnBrk="1" fontAlgn="base" hangingPunct="1">
        <a:spcBef>
          <a:spcPct val="0"/>
        </a:spcBef>
        <a:spcAft>
          <a:spcPct val="0"/>
        </a:spcAft>
        <a:defRPr sz="2400" b="1">
          <a:solidFill>
            <a:schemeClr val="tx2"/>
          </a:solidFill>
          <a:latin typeface="Arial" pitchFamily="-106" charset="0"/>
          <a:ea typeface="ＭＳ Ｐゴシック" pitchFamily="-106" charset="-128"/>
        </a:defRPr>
      </a:lvl8pPr>
      <a:lvl9pPr marL="1828800" algn="l" defTabSz="457200" rtl="0" eaLnBrk="1" fontAlgn="base" hangingPunct="1">
        <a:spcBef>
          <a:spcPct val="0"/>
        </a:spcBef>
        <a:spcAft>
          <a:spcPct val="0"/>
        </a:spcAft>
        <a:defRPr sz="2400" b="1">
          <a:solidFill>
            <a:schemeClr val="tx2"/>
          </a:solidFill>
          <a:latin typeface="Arial" pitchFamily="-106" charset="0"/>
          <a:ea typeface="ＭＳ Ｐゴシック" pitchFamily="-106" charset="-128"/>
        </a:defRPr>
      </a:lvl9pPr>
    </p:titleStyle>
    <p:bodyStyle>
      <a:lvl1pPr marL="342900" indent="-342900" algn="l" defTabSz="457200" rtl="0" eaLnBrk="1" fontAlgn="base" hangingPunct="1">
        <a:spcBef>
          <a:spcPct val="20000"/>
        </a:spcBef>
        <a:spcAft>
          <a:spcPct val="0"/>
        </a:spcAft>
        <a:buClr>
          <a:srgbClr val="53B246"/>
        </a:buClr>
        <a:buChar char="•"/>
        <a:defRPr sz="2200" b="1" kern="1200">
          <a:solidFill>
            <a:schemeClr val="tx1"/>
          </a:solidFill>
          <a:latin typeface="Arial"/>
          <a:ea typeface="ＭＳ Ｐゴシック" pitchFamily="-106" charset="-128"/>
          <a:cs typeface="Arial"/>
        </a:defRPr>
      </a:lvl1pPr>
      <a:lvl2pPr marL="742950" indent="-285750" algn="l" defTabSz="457200" rtl="0" eaLnBrk="1" fontAlgn="base" hangingPunct="1">
        <a:spcBef>
          <a:spcPct val="20000"/>
        </a:spcBef>
        <a:spcAft>
          <a:spcPct val="0"/>
        </a:spcAft>
        <a:buClr>
          <a:srgbClr val="53B246"/>
        </a:buClr>
        <a:buFont typeface="Arial" charset="0"/>
        <a:buChar char="•"/>
        <a:defRPr sz="2000" kern="1200">
          <a:solidFill>
            <a:schemeClr val="tx1"/>
          </a:solidFill>
          <a:latin typeface="Arial"/>
          <a:ea typeface="ＭＳ Ｐゴシック" pitchFamily="-106" charset="-128"/>
          <a:cs typeface="Arial"/>
        </a:defRPr>
      </a:lvl2pPr>
      <a:lvl3pPr marL="1143000" indent="-228600" algn="l" defTabSz="457200" rtl="0" eaLnBrk="1" fontAlgn="base" hangingPunct="1">
        <a:spcBef>
          <a:spcPct val="20000"/>
        </a:spcBef>
        <a:spcAft>
          <a:spcPct val="0"/>
        </a:spcAft>
        <a:buClr>
          <a:srgbClr val="53B246"/>
        </a:buClr>
        <a:buFont typeface="Lucida Grande" pitchFamily="-106" charset="0"/>
        <a:buChar char="–"/>
        <a:defRPr sz="2000" kern="1200">
          <a:solidFill>
            <a:schemeClr val="tx1"/>
          </a:solidFill>
          <a:latin typeface="Arial"/>
          <a:ea typeface="ＭＳ Ｐゴシック" pitchFamily="-106" charset="-128"/>
          <a:cs typeface="Arial"/>
        </a:defRPr>
      </a:lvl3pPr>
      <a:lvl4pPr marL="1600200" indent="-228600" algn="l" defTabSz="457200" rtl="0" eaLnBrk="1" fontAlgn="base" hangingPunct="1">
        <a:spcBef>
          <a:spcPct val="20000"/>
        </a:spcBef>
        <a:spcAft>
          <a:spcPct val="0"/>
        </a:spcAft>
        <a:buClr>
          <a:srgbClr val="53B246"/>
        </a:buClr>
        <a:buFont typeface="Arial" charset="0"/>
        <a:buChar char="•"/>
        <a:defRPr sz="2000" kern="1200">
          <a:solidFill>
            <a:schemeClr val="tx1"/>
          </a:solidFill>
          <a:latin typeface="Arial"/>
          <a:ea typeface="ＭＳ Ｐゴシック" pitchFamily="-106" charset="-128"/>
          <a:cs typeface="Arial"/>
        </a:defRPr>
      </a:lvl4pPr>
      <a:lvl5pPr marL="2057400" indent="-228600" algn="l" defTabSz="457200" rtl="0" eaLnBrk="1" fontAlgn="base" hangingPunct="1">
        <a:spcBef>
          <a:spcPct val="20000"/>
        </a:spcBef>
        <a:spcAft>
          <a:spcPct val="0"/>
        </a:spcAft>
        <a:buClr>
          <a:srgbClr val="53B246"/>
        </a:buClr>
        <a:buFont typeface="Lucida Grande" pitchFamily="-106" charset="0"/>
        <a:buChar char="–"/>
        <a:defRPr sz="2000" kern="1200">
          <a:solidFill>
            <a:schemeClr val="tx1"/>
          </a:solidFill>
          <a:latin typeface="Arial"/>
          <a:ea typeface="ＭＳ Ｐゴシック" pitchFamily="-106"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pga.org/propane-days-36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iles.constantcontact.com/a7b3299a001/1914cbe6-b0c3-4a44-b44c-aa6d112526f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iles.constantcontact.com/a7b3299a001/5806076f-32b6-4391-9213-01da95457f95.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90801"/>
            <a:ext cx="10363200" cy="1470025"/>
          </a:xfrm>
        </p:spPr>
        <p:txBody>
          <a:bodyPr>
            <a:normAutofit/>
          </a:bodyPr>
          <a:lstStyle/>
          <a:p>
            <a:r>
              <a:rPr lang="en-US" dirty="0"/>
              <a:t>Modified Propane Days 2020: Policy Issue Overview</a:t>
            </a:r>
            <a:br>
              <a:rPr lang="en-US" dirty="0"/>
            </a:br>
            <a:endParaRPr lang="en-US" dirty="0"/>
          </a:p>
        </p:txBody>
      </p:sp>
      <p:sp>
        <p:nvSpPr>
          <p:cNvPr id="3" name="Subtitle 2"/>
          <p:cNvSpPr>
            <a:spLocks noGrp="1"/>
          </p:cNvSpPr>
          <p:nvPr>
            <p:ph type="subTitle" idx="1"/>
          </p:nvPr>
        </p:nvSpPr>
        <p:spPr/>
        <p:txBody>
          <a:bodyPr/>
          <a:lstStyle/>
          <a:p>
            <a:r>
              <a:rPr lang="en-US" dirty="0"/>
              <a:t>July 2020</a:t>
            </a:r>
          </a:p>
        </p:txBody>
      </p:sp>
    </p:spTree>
    <p:extLst>
      <p:ext uri="{BB962C8B-B14F-4D97-AF65-F5344CB8AC3E}">
        <p14:creationId xmlns:p14="http://schemas.microsoft.com/office/powerpoint/2010/main" val="226906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67901"/>
            <a:ext cx="10972800" cy="1143000"/>
          </a:xfrm>
        </p:spPr>
        <p:txBody>
          <a:bodyPr/>
          <a:lstStyle/>
          <a:p>
            <a:r>
              <a:rPr lang="en-US" dirty="0"/>
              <a:t>Include propane in the Clean Corridors Program</a:t>
            </a:r>
          </a:p>
        </p:txBody>
      </p:sp>
      <p:sp>
        <p:nvSpPr>
          <p:cNvPr id="3" name="Content Placeholder 2"/>
          <p:cNvSpPr>
            <a:spLocks noGrp="1"/>
          </p:cNvSpPr>
          <p:nvPr>
            <p:ph idx="1"/>
          </p:nvPr>
        </p:nvSpPr>
        <p:spPr>
          <a:xfrm>
            <a:off x="609599" y="2110901"/>
            <a:ext cx="11184835" cy="3948067"/>
          </a:xfrm>
        </p:spPr>
        <p:txBody>
          <a:bodyPr/>
          <a:lstStyle/>
          <a:p>
            <a:r>
              <a:rPr lang="en-US" sz="2000" b="0" dirty="0"/>
              <a:t>The House and Senate have introduced legislation to create grant funding opportunities for refueling and recharging infrastructure along designated corridors of the interstate highway system. Currently, propane is included in H.R. 2 the House Highway Bill. It remains carved out of the Senate Environment and Public Works Committee package, S. 2302.</a:t>
            </a:r>
          </a:p>
          <a:p>
            <a:endParaRPr lang="en-US" sz="2000" b="0" dirty="0"/>
          </a:p>
          <a:p>
            <a:r>
              <a:rPr lang="en-US" sz="2000" b="0" dirty="0"/>
              <a:t>Grant funding opportunities for refueling infrastructure will help address “range anxiety” for alternative fuel vehicle users and help increase the adoption of important emissions reducing technologies in the transportation sector. </a:t>
            </a:r>
          </a:p>
          <a:p>
            <a:endParaRPr lang="en-US" sz="2000" dirty="0"/>
          </a:p>
          <a:p>
            <a:r>
              <a:rPr lang="en-US" sz="2000" dirty="0"/>
              <a:t>The Ask:</a:t>
            </a:r>
            <a:r>
              <a:rPr lang="en-US" sz="2000" b="0" dirty="0"/>
              <a:t> Ensure propane is eligible for grant funding opportunities for the installation of alternative fueling infrastructure in the next surface transportation reauthorization package. </a:t>
            </a:r>
            <a:endParaRPr lang="en-US" sz="2000" dirty="0"/>
          </a:p>
        </p:txBody>
      </p:sp>
    </p:spTree>
    <p:extLst>
      <p:ext uri="{BB962C8B-B14F-4D97-AF65-F5344CB8AC3E}">
        <p14:creationId xmlns:p14="http://schemas.microsoft.com/office/powerpoint/2010/main" val="94630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67901"/>
            <a:ext cx="10972800" cy="1143000"/>
          </a:xfrm>
        </p:spPr>
        <p:txBody>
          <a:bodyPr/>
          <a:lstStyle/>
          <a:p>
            <a:r>
              <a:rPr lang="en-US" dirty="0"/>
              <a:t>Include propane in Federal Appropriations </a:t>
            </a:r>
          </a:p>
        </p:txBody>
      </p:sp>
      <p:sp>
        <p:nvSpPr>
          <p:cNvPr id="3" name="Content Placeholder 2"/>
          <p:cNvSpPr>
            <a:spLocks noGrp="1"/>
          </p:cNvSpPr>
          <p:nvPr>
            <p:ph idx="1"/>
          </p:nvPr>
        </p:nvSpPr>
        <p:spPr>
          <a:xfrm>
            <a:off x="609599" y="1995533"/>
            <a:ext cx="11184835" cy="3948067"/>
          </a:xfrm>
        </p:spPr>
        <p:txBody>
          <a:bodyPr/>
          <a:lstStyle/>
          <a:p>
            <a:r>
              <a:rPr lang="en-US" sz="2000" b="0" dirty="0"/>
              <a:t>In 2019, the propane industry received access to $15 million in federal appropriations funding. The United States Department of Energy granted the propane industry along with natural gas to a pot of $10 million for combined heat and power (CHP) systems and $5 million for propane vehicle energy technology development.</a:t>
            </a:r>
          </a:p>
          <a:p>
            <a:endParaRPr lang="en-US" sz="2000" b="0" dirty="0"/>
          </a:p>
          <a:p>
            <a:r>
              <a:rPr lang="en-US" sz="2000" b="0" dirty="0"/>
              <a:t>NPGA submitted four separate appropriations requests for FY2021, including another request for vehicle engine technology RD&amp;D. The new requests are for federal support of renewable LPG, resilience of the nation’s energy distribution systems and microgrid technology, and micro CHP systems.</a:t>
            </a:r>
          </a:p>
          <a:p>
            <a:endParaRPr lang="en-US" sz="2000" dirty="0"/>
          </a:p>
          <a:p>
            <a:r>
              <a:rPr lang="en-US" sz="2000" dirty="0"/>
              <a:t>The Ask:</a:t>
            </a:r>
            <a:r>
              <a:rPr lang="en-US" sz="2000" b="0" dirty="0"/>
              <a:t> Please support NPGA’s four Energy &amp; Water appropriations requests. As a clean and abundant domestic fuel source, investment in propane technologies plays a vital role in an all-of-the-above approach to future emissions reductions. </a:t>
            </a:r>
            <a:endParaRPr lang="en-US" sz="2000" dirty="0"/>
          </a:p>
        </p:txBody>
      </p:sp>
    </p:spTree>
    <p:extLst>
      <p:ext uri="{BB962C8B-B14F-4D97-AF65-F5344CB8AC3E}">
        <p14:creationId xmlns:p14="http://schemas.microsoft.com/office/powerpoint/2010/main" val="101868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67901"/>
            <a:ext cx="10972800" cy="1143000"/>
          </a:xfrm>
        </p:spPr>
        <p:txBody>
          <a:bodyPr/>
          <a:lstStyle/>
          <a:p>
            <a:r>
              <a:rPr lang="en-US" dirty="0"/>
              <a:t>Ensure </a:t>
            </a:r>
            <a:r>
              <a:rPr lang="en-US" dirty="0" err="1"/>
              <a:t>Liheap</a:t>
            </a:r>
            <a:r>
              <a:rPr lang="en-US" dirty="0"/>
              <a:t> has sufficient Funding</a:t>
            </a:r>
          </a:p>
        </p:txBody>
      </p:sp>
      <p:sp>
        <p:nvSpPr>
          <p:cNvPr id="3" name="Content Placeholder 2"/>
          <p:cNvSpPr>
            <a:spLocks noGrp="1"/>
          </p:cNvSpPr>
          <p:nvPr>
            <p:ph idx="1"/>
          </p:nvPr>
        </p:nvSpPr>
        <p:spPr>
          <a:xfrm>
            <a:off x="609599" y="1995533"/>
            <a:ext cx="11184835" cy="3948067"/>
          </a:xfrm>
        </p:spPr>
        <p:txBody>
          <a:bodyPr/>
          <a:lstStyle/>
          <a:p>
            <a:r>
              <a:rPr lang="en-US" sz="2000" b="0" dirty="0"/>
              <a:t>As the COVID-19 pandemic continues to have negative consequences for the domestic economy and employment, it is critical that the Low Income Home Energy Assistance Program (LIHEAP) is appropriately funded to meet these unprecedented times. </a:t>
            </a:r>
          </a:p>
          <a:p>
            <a:endParaRPr lang="en-US" sz="2000" b="0" dirty="0"/>
          </a:p>
          <a:p>
            <a:r>
              <a:rPr lang="en-US" sz="2000" b="0" dirty="0"/>
              <a:t>LIHEAP was established in 1981 by the Omnibus Budget Reconciliation Act (P.L. 97-35) as a federal grant program for states, tribes and territories to facilitate home energy assistance programs for low-income homes. LIHEAP is authorized to provide two types of funding: regular funds, which are allocated to parties using a statutory formula, and emergency funds that can be allocated on a state-by-state basis.</a:t>
            </a:r>
          </a:p>
          <a:p>
            <a:endParaRPr lang="en-US" sz="2000" dirty="0"/>
          </a:p>
          <a:p>
            <a:r>
              <a:rPr lang="en-US" sz="2000" dirty="0"/>
              <a:t>The Ask:</a:t>
            </a:r>
            <a:r>
              <a:rPr lang="en-US" sz="2000" b="0" dirty="0"/>
              <a:t> Please ensure LIHEAP is adequately funded and provides states with needed flexibility throughout the ongoing COVID-19 pandemic. </a:t>
            </a:r>
            <a:endParaRPr lang="en-US" sz="2000" dirty="0"/>
          </a:p>
        </p:txBody>
      </p:sp>
    </p:spTree>
    <p:extLst>
      <p:ext uri="{BB962C8B-B14F-4D97-AF65-F5344CB8AC3E}">
        <p14:creationId xmlns:p14="http://schemas.microsoft.com/office/powerpoint/2010/main" val="300680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AA9B0-26AB-486B-BC4C-017F896BF728}"/>
              </a:ext>
            </a:extLst>
          </p:cNvPr>
          <p:cNvSpPr>
            <a:spLocks noGrp="1"/>
          </p:cNvSpPr>
          <p:nvPr>
            <p:ph idx="1"/>
          </p:nvPr>
        </p:nvSpPr>
        <p:spPr>
          <a:xfrm>
            <a:off x="4766733" y="1295401"/>
            <a:ext cx="7425267" cy="4830763"/>
          </a:xfrm>
        </p:spPr>
        <p:txBody>
          <a:bodyPr>
            <a:normAutofit fontScale="92500" lnSpcReduction="20000"/>
          </a:bodyPr>
          <a:lstStyle/>
          <a:p>
            <a:pPr marL="0" indent="0" algn="ctr">
              <a:buNone/>
            </a:pPr>
            <a:r>
              <a:rPr lang="en-US" sz="4400" dirty="0"/>
              <a:t>The Four Things That Make a Meeting Successful</a:t>
            </a:r>
          </a:p>
          <a:p>
            <a:endParaRPr lang="en-US" dirty="0"/>
          </a:p>
          <a:p>
            <a:r>
              <a:rPr lang="en-US" dirty="0"/>
              <a:t>Tell Them Who You Are</a:t>
            </a:r>
          </a:p>
          <a:p>
            <a:pPr marL="457200" lvl="1" indent="0">
              <a:buNone/>
            </a:pPr>
            <a:endParaRPr lang="en-US" dirty="0"/>
          </a:p>
          <a:p>
            <a:r>
              <a:rPr lang="en-US" dirty="0"/>
              <a:t>Introduce the Issue</a:t>
            </a:r>
          </a:p>
          <a:p>
            <a:endParaRPr lang="en-US" dirty="0"/>
          </a:p>
          <a:p>
            <a:r>
              <a:rPr lang="en-US" dirty="0"/>
              <a:t>Describe the Issue Impact</a:t>
            </a:r>
          </a:p>
          <a:p>
            <a:endParaRPr lang="en-US" dirty="0"/>
          </a:p>
          <a:p>
            <a:r>
              <a:rPr lang="en-US" dirty="0"/>
              <a:t>Make the Ask</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85" y="0"/>
            <a:ext cx="3048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3258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AA9B0-26AB-486B-BC4C-017F896BF728}"/>
              </a:ext>
            </a:extLst>
          </p:cNvPr>
          <p:cNvSpPr>
            <a:spLocks noGrp="1"/>
          </p:cNvSpPr>
          <p:nvPr>
            <p:ph idx="1"/>
          </p:nvPr>
        </p:nvSpPr>
        <p:spPr>
          <a:xfrm>
            <a:off x="3191435" y="1186329"/>
            <a:ext cx="8390966" cy="4939835"/>
          </a:xfrm>
        </p:spPr>
        <p:txBody>
          <a:bodyPr>
            <a:normAutofit/>
          </a:bodyPr>
          <a:lstStyle/>
          <a:p>
            <a:pPr marL="0" indent="0">
              <a:buNone/>
            </a:pPr>
            <a:r>
              <a:rPr lang="en-US" dirty="0"/>
              <a:t>1. Tell Them Who You Are</a:t>
            </a:r>
          </a:p>
          <a:p>
            <a:pPr lvl="1"/>
            <a:r>
              <a:rPr lang="en-US" sz="2000" dirty="0"/>
              <a:t>My name is Tyler Lawrence, and I am an employee of Baker’s Propane. </a:t>
            </a:r>
          </a:p>
          <a:p>
            <a:pPr lvl="1"/>
            <a:r>
              <a:rPr lang="en-US" sz="2000" dirty="0"/>
              <a:t>Baker’s Propane was started in 1994. We currently have one facility, which is located in Warwick, IN. We have 12 employees, which services your constituents. </a:t>
            </a:r>
          </a:p>
          <a:p>
            <a:pPr lvl="1"/>
            <a:r>
              <a:rPr lang="en-US" sz="2000" dirty="0"/>
              <a:t>The company primarily provides heating fuel for residential customers in the region.</a:t>
            </a:r>
          </a:p>
          <a:p>
            <a:pPr lvl="1"/>
            <a:r>
              <a:rPr lang="en-US" sz="2000" dirty="0"/>
              <a:t>I met with Congressman Jones during last year’s Propane Days. We also go to the same church.</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048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43435" y="1191558"/>
            <a:ext cx="2761130" cy="1475442"/>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1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AA9B0-26AB-486B-BC4C-017F896BF728}"/>
              </a:ext>
            </a:extLst>
          </p:cNvPr>
          <p:cNvSpPr>
            <a:spLocks noGrp="1"/>
          </p:cNvSpPr>
          <p:nvPr>
            <p:ph idx="1"/>
          </p:nvPr>
        </p:nvSpPr>
        <p:spPr>
          <a:xfrm>
            <a:off x="3191435" y="1186329"/>
            <a:ext cx="8390966" cy="4939835"/>
          </a:xfrm>
        </p:spPr>
        <p:txBody>
          <a:bodyPr>
            <a:normAutofit/>
          </a:bodyPr>
          <a:lstStyle/>
          <a:p>
            <a:pPr marL="0" indent="0">
              <a:buNone/>
            </a:pPr>
            <a:r>
              <a:rPr lang="en-US" dirty="0"/>
              <a:t>2. Introduce the Issue</a:t>
            </a:r>
          </a:p>
          <a:p>
            <a:pPr lvl="1"/>
            <a:r>
              <a:rPr lang="en-US" sz="2000" dirty="0"/>
              <a:t>I am here today to talk to you about the propane industry’s concerns with the Jones Act.</a:t>
            </a:r>
          </a:p>
          <a:p>
            <a:pPr lvl="1"/>
            <a:r>
              <a:rPr lang="en-US" sz="2000" dirty="0"/>
              <a:t>The Jones Act is a Federal law that regulates maritime commerce, requiring goods shipped between U.S. ports to be transported on ships that are built, owned, and operated by United States citizens or permanent residents. </a:t>
            </a:r>
          </a:p>
          <a:p>
            <a:pPr lvl="1"/>
            <a:r>
              <a:rPr lang="en-US" sz="2000" dirty="0"/>
              <a:t>As we discussed last year during Propane Days, I am against the Jones Act and the burdens it places on my business and the industry.</a:t>
            </a:r>
          </a:p>
          <a:p>
            <a:pPr marL="457200" lvl="1" indent="0">
              <a:buNone/>
            </a:pPr>
            <a:r>
              <a:rPr lang="en-US" sz="2400" dirty="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048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43435" y="2691279"/>
            <a:ext cx="2761130" cy="1398121"/>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96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AA9B0-26AB-486B-BC4C-017F896BF728}"/>
              </a:ext>
            </a:extLst>
          </p:cNvPr>
          <p:cNvSpPr>
            <a:spLocks noGrp="1"/>
          </p:cNvSpPr>
          <p:nvPr>
            <p:ph idx="1"/>
          </p:nvPr>
        </p:nvSpPr>
        <p:spPr>
          <a:xfrm>
            <a:off x="3191435" y="1186329"/>
            <a:ext cx="8390966" cy="4939835"/>
          </a:xfrm>
        </p:spPr>
        <p:txBody>
          <a:bodyPr>
            <a:normAutofit/>
          </a:bodyPr>
          <a:lstStyle/>
          <a:p>
            <a:pPr marL="0" indent="0">
              <a:buNone/>
            </a:pPr>
            <a:r>
              <a:rPr lang="en-US" dirty="0"/>
              <a:t>3. Describe the Issue Impact</a:t>
            </a:r>
          </a:p>
          <a:p>
            <a:pPr lvl="0"/>
            <a:r>
              <a:rPr lang="en-US" sz="2000" b="0" dirty="0"/>
              <a:t>Extended cold weather can cause demand to soar which stresses propane delivery infrastructure.</a:t>
            </a:r>
          </a:p>
          <a:p>
            <a:pPr lvl="0"/>
            <a:r>
              <a:rPr lang="en-US" sz="2000" b="0" dirty="0"/>
              <a:t>These dramatic yet unnecessary supply disruptions risk shortages for consumers in winter.</a:t>
            </a:r>
          </a:p>
          <a:p>
            <a:pPr lvl="0"/>
            <a:r>
              <a:rPr lang="en-US" sz="2000" b="0" dirty="0"/>
              <a:t>The best example is the Polar Vortex of 2013-14</a:t>
            </a:r>
          </a:p>
          <a:p>
            <a:pPr lvl="1"/>
            <a:r>
              <a:rPr lang="en-US" sz="1600" b="0" dirty="0"/>
              <a:t>American customers had to wait for delayed shipments from Norway, Sweden, and Malta, whereas a Jones Act waiver would have allowed them to be served much more efficiently by American propane sources.</a:t>
            </a:r>
          </a:p>
          <a:p>
            <a:r>
              <a:rPr lang="en-US" sz="2000" b="0" dirty="0"/>
              <a:t>Shipping American propane from U.S. port to another located in New England would be the most efficient method, but there are no Jones Act compliant vessels.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048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43435" y="4114800"/>
            <a:ext cx="2761130" cy="774700"/>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92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AA9B0-26AB-486B-BC4C-017F896BF728}"/>
              </a:ext>
            </a:extLst>
          </p:cNvPr>
          <p:cNvSpPr>
            <a:spLocks noGrp="1"/>
          </p:cNvSpPr>
          <p:nvPr>
            <p:ph idx="1"/>
          </p:nvPr>
        </p:nvSpPr>
        <p:spPr>
          <a:xfrm>
            <a:off x="3191435" y="1186329"/>
            <a:ext cx="8390966" cy="4939835"/>
          </a:xfrm>
        </p:spPr>
        <p:txBody>
          <a:bodyPr>
            <a:normAutofit/>
          </a:bodyPr>
          <a:lstStyle/>
          <a:p>
            <a:pPr marL="0" indent="0">
              <a:buNone/>
            </a:pPr>
            <a:r>
              <a:rPr lang="en-US" dirty="0"/>
              <a:t>4. Make the Ask</a:t>
            </a:r>
          </a:p>
          <a:p>
            <a:r>
              <a:rPr lang="en-US" sz="2200" b="0" dirty="0"/>
              <a:t>Provide a permanent waiver of the Jones Act for LPG to provide efficient supply to critical parts of the United States and ensure domestically produced propane is accessible.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048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43435" y="4940300"/>
            <a:ext cx="2761130" cy="889000"/>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485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64636"/>
            <a:ext cx="10363200" cy="2948299"/>
          </a:xfrm>
        </p:spPr>
        <p:txBody>
          <a:bodyPr>
            <a:normAutofit fontScale="90000"/>
          </a:bodyPr>
          <a:lstStyle/>
          <a:p>
            <a:r>
              <a:rPr lang="en-US" dirty="0"/>
              <a:t>Thank You for Participating!</a:t>
            </a:r>
            <a:br>
              <a:rPr lang="en-US" dirty="0"/>
            </a:br>
            <a:br>
              <a:rPr lang="en-US" dirty="0"/>
            </a:br>
            <a:r>
              <a:rPr lang="en-US" dirty="0"/>
              <a:t>Questions?</a:t>
            </a:r>
            <a:br>
              <a:rPr lang="en-US" dirty="0"/>
            </a:br>
            <a:r>
              <a:rPr lang="en-US" dirty="0"/>
              <a:t>Contact Tyler Lawrence at</a:t>
            </a:r>
            <a:br>
              <a:rPr lang="en-US" dirty="0"/>
            </a:br>
            <a:r>
              <a:rPr lang="en-US" dirty="0"/>
              <a:t>tlawrence@npga.org.</a:t>
            </a:r>
            <a:br>
              <a:rPr lang="en-US" dirty="0"/>
            </a:br>
            <a:endParaRPr lang="en-US" dirty="0"/>
          </a:p>
        </p:txBody>
      </p:sp>
    </p:spTree>
    <p:extLst>
      <p:ext uri="{BB962C8B-B14F-4D97-AF65-F5344CB8AC3E}">
        <p14:creationId xmlns:p14="http://schemas.microsoft.com/office/powerpoint/2010/main" val="155834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9055"/>
            <a:ext cx="10972800" cy="1018162"/>
          </a:xfrm>
        </p:spPr>
        <p:txBody>
          <a:bodyPr/>
          <a:lstStyle/>
          <a:p>
            <a:r>
              <a:rPr lang="en-US" dirty="0"/>
              <a:t>Welcome!</a:t>
            </a:r>
          </a:p>
        </p:txBody>
      </p:sp>
      <p:sp>
        <p:nvSpPr>
          <p:cNvPr id="5" name="Content Placeholder 2">
            <a:extLst>
              <a:ext uri="{FF2B5EF4-FFF2-40B4-BE49-F238E27FC236}">
                <a16:creationId xmlns:a16="http://schemas.microsoft.com/office/drawing/2014/main" id="{3D83F01A-0495-4F01-8471-B89263C13D52}"/>
              </a:ext>
            </a:extLst>
          </p:cNvPr>
          <p:cNvSpPr>
            <a:spLocks noGrp="1"/>
          </p:cNvSpPr>
          <p:nvPr>
            <p:ph idx="1"/>
          </p:nvPr>
        </p:nvSpPr>
        <p:spPr>
          <a:xfrm>
            <a:off x="609600" y="1749287"/>
            <a:ext cx="9389165" cy="4353339"/>
          </a:xfrm>
        </p:spPr>
        <p:txBody>
          <a:bodyPr>
            <a:normAutofit/>
          </a:bodyPr>
          <a:lstStyle/>
          <a:p>
            <a:pPr marL="0" indent="0">
              <a:buFontTx/>
              <a:buNone/>
              <a:defRPr/>
            </a:pPr>
            <a:endParaRPr lang="en-US" dirty="0"/>
          </a:p>
          <a:p>
            <a:pPr marL="0" indent="0">
              <a:buFontTx/>
              <a:buNone/>
              <a:defRPr/>
            </a:pPr>
            <a:r>
              <a:rPr lang="en-US" dirty="0"/>
              <a:t>Thank you for your interest in participating in Propane Days 2020!</a:t>
            </a:r>
          </a:p>
          <a:p>
            <a:pPr marL="0" indent="0">
              <a:buFontTx/>
              <a:buNone/>
              <a:defRPr/>
            </a:pPr>
            <a:endParaRPr lang="en-US" dirty="0"/>
          </a:p>
          <a:p>
            <a:pPr marL="0" indent="0">
              <a:buFontTx/>
              <a:buNone/>
              <a:defRPr/>
            </a:pPr>
            <a:r>
              <a:rPr lang="en-US" sz="1800" dirty="0"/>
              <a:t>Due to the ongoing COVID-19 pandemic, NPGA has modified it’s annual DC-based advocacy event to a month-long series of in-district engagement opportunities. </a:t>
            </a:r>
          </a:p>
          <a:p>
            <a:pPr marL="0" indent="0">
              <a:buFontTx/>
              <a:buNone/>
              <a:defRPr/>
            </a:pPr>
            <a:endParaRPr lang="en-US" sz="1800" dirty="0"/>
          </a:p>
          <a:p>
            <a:pPr marL="0" indent="0">
              <a:buFontTx/>
              <a:buNone/>
              <a:defRPr/>
            </a:pPr>
            <a:r>
              <a:rPr lang="en-US" sz="1800" dirty="0"/>
              <a:t>We hope you will help NPGA and the propane industry by hosting a Member of Congress at your facility or visiting them at their nearest district office.</a:t>
            </a:r>
          </a:p>
        </p:txBody>
      </p:sp>
    </p:spTree>
    <p:extLst>
      <p:ext uri="{BB962C8B-B14F-4D97-AF65-F5344CB8AC3E}">
        <p14:creationId xmlns:p14="http://schemas.microsoft.com/office/powerpoint/2010/main" val="276611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74A1-B73A-436B-9382-5A14A869D37C}"/>
              </a:ext>
            </a:extLst>
          </p:cNvPr>
          <p:cNvSpPr>
            <a:spLocks noGrp="1"/>
          </p:cNvSpPr>
          <p:nvPr>
            <p:ph type="title"/>
          </p:nvPr>
        </p:nvSpPr>
        <p:spPr>
          <a:xfrm>
            <a:off x="609600" y="1219200"/>
            <a:ext cx="10972800" cy="371061"/>
          </a:xfrm>
        </p:spPr>
        <p:txBody>
          <a:bodyPr>
            <a:normAutofit fontScale="90000"/>
          </a:bodyPr>
          <a:lstStyle/>
          <a:p>
            <a:r>
              <a:rPr lang="en-US" dirty="0"/>
              <a:t>New for propane Days 2020</a:t>
            </a:r>
          </a:p>
        </p:txBody>
      </p:sp>
      <p:sp>
        <p:nvSpPr>
          <p:cNvPr id="3" name="Content Placeholder 2">
            <a:extLst>
              <a:ext uri="{FF2B5EF4-FFF2-40B4-BE49-F238E27FC236}">
                <a16:creationId xmlns:a16="http://schemas.microsoft.com/office/drawing/2014/main" id="{DCF82E2C-A88E-4739-B279-67B54CB4D5EE}"/>
              </a:ext>
            </a:extLst>
          </p:cNvPr>
          <p:cNvSpPr>
            <a:spLocks noGrp="1"/>
          </p:cNvSpPr>
          <p:nvPr>
            <p:ph idx="1"/>
          </p:nvPr>
        </p:nvSpPr>
        <p:spPr>
          <a:xfrm>
            <a:off x="596348" y="1590261"/>
            <a:ext cx="10972800" cy="5168522"/>
          </a:xfrm>
        </p:spPr>
        <p:txBody>
          <a:bodyPr/>
          <a:lstStyle/>
          <a:p>
            <a:r>
              <a:rPr lang="en-US" dirty="0"/>
              <a:t>Site Visits</a:t>
            </a:r>
          </a:p>
          <a:p>
            <a:pPr lvl="1"/>
            <a:r>
              <a:rPr lang="en-US" dirty="0"/>
              <a:t>Invite a Member of Congress or their staff to tour your facility to learn more about the industry and see firsthand the important role your business plays in your community.</a:t>
            </a:r>
          </a:p>
          <a:p>
            <a:r>
              <a:rPr lang="en-US" dirty="0"/>
              <a:t>District Meetings</a:t>
            </a:r>
          </a:p>
          <a:p>
            <a:pPr lvl="1"/>
            <a:r>
              <a:rPr lang="en-US" dirty="0"/>
              <a:t>Schedule a meeting with your Member of Congress at their local district office to discuss your business and propane industry policy priorities.</a:t>
            </a:r>
          </a:p>
          <a:p>
            <a:r>
              <a:rPr lang="en-US" dirty="0"/>
              <a:t>Propane Days 365</a:t>
            </a:r>
          </a:p>
          <a:p>
            <a:pPr lvl="1"/>
            <a:r>
              <a:rPr lang="en-US" dirty="0"/>
              <a:t>Online toolkit currently available on NPGA’s website that contains resources such as policy one-pagers, a site visit guide, grassroots letters, and other advocacy documents.</a:t>
            </a:r>
          </a:p>
          <a:p>
            <a:pPr lvl="1"/>
            <a:r>
              <a:rPr lang="en-US" dirty="0">
                <a:hlinkClick r:id="rId2"/>
              </a:rPr>
              <a:t>https://www.npga.org/propane-days-365/</a:t>
            </a:r>
            <a:endParaRPr lang="en-US" dirty="0"/>
          </a:p>
          <a:p>
            <a:pPr marL="457200" lvl="1" indent="0">
              <a:buNone/>
            </a:pPr>
            <a:r>
              <a:rPr lang="en-US" dirty="0"/>
              <a:t>. </a:t>
            </a:r>
          </a:p>
        </p:txBody>
      </p:sp>
    </p:spTree>
    <p:extLst>
      <p:ext uri="{BB962C8B-B14F-4D97-AF65-F5344CB8AC3E}">
        <p14:creationId xmlns:p14="http://schemas.microsoft.com/office/powerpoint/2010/main" val="2743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74A1-B73A-436B-9382-5A14A869D37C}"/>
              </a:ext>
            </a:extLst>
          </p:cNvPr>
          <p:cNvSpPr>
            <a:spLocks noGrp="1"/>
          </p:cNvSpPr>
          <p:nvPr>
            <p:ph type="title"/>
          </p:nvPr>
        </p:nvSpPr>
        <p:spPr>
          <a:xfrm>
            <a:off x="609600" y="1219200"/>
            <a:ext cx="10972800" cy="371061"/>
          </a:xfrm>
        </p:spPr>
        <p:txBody>
          <a:bodyPr>
            <a:normAutofit fontScale="90000"/>
          </a:bodyPr>
          <a:lstStyle/>
          <a:p>
            <a:r>
              <a:rPr lang="en-US" dirty="0"/>
              <a:t>Site Visit Guide</a:t>
            </a:r>
          </a:p>
        </p:txBody>
      </p:sp>
      <p:sp>
        <p:nvSpPr>
          <p:cNvPr id="3" name="Content Placeholder 2">
            <a:extLst>
              <a:ext uri="{FF2B5EF4-FFF2-40B4-BE49-F238E27FC236}">
                <a16:creationId xmlns:a16="http://schemas.microsoft.com/office/drawing/2014/main" id="{DCF82E2C-A88E-4739-B279-67B54CB4D5EE}"/>
              </a:ext>
            </a:extLst>
          </p:cNvPr>
          <p:cNvSpPr>
            <a:spLocks noGrp="1"/>
          </p:cNvSpPr>
          <p:nvPr>
            <p:ph idx="1"/>
          </p:nvPr>
        </p:nvSpPr>
        <p:spPr>
          <a:xfrm>
            <a:off x="596348" y="1590261"/>
            <a:ext cx="4610652" cy="5168522"/>
          </a:xfrm>
        </p:spPr>
        <p:txBody>
          <a:bodyPr/>
          <a:lstStyle/>
          <a:p>
            <a:pPr lvl="0"/>
            <a:r>
              <a:rPr lang="en-US" dirty="0">
                <a:solidFill>
                  <a:srgbClr val="454545"/>
                </a:solidFill>
              </a:rPr>
              <a:t>Learn more about site visits and how to prepare for your own with NPGA’s Site Visit Guide. The document is housed on the </a:t>
            </a:r>
            <a:r>
              <a:rPr lang="en-US" dirty="0">
                <a:solidFill>
                  <a:srgbClr val="454545"/>
                </a:solidFill>
                <a:hlinkClick r:id="rId2"/>
              </a:rPr>
              <a:t>NPGA member website</a:t>
            </a:r>
            <a:r>
              <a:rPr lang="en-US" dirty="0">
                <a:solidFill>
                  <a:srgbClr val="454545"/>
                </a:solidFill>
              </a:rPr>
              <a:t>.</a:t>
            </a:r>
          </a:p>
          <a:p>
            <a:pPr marL="457200" lvl="1" indent="0">
              <a:buNone/>
            </a:pPr>
            <a:endParaRPr lang="en-US" dirty="0">
              <a:solidFill>
                <a:srgbClr val="454545"/>
              </a:solidFill>
            </a:endParaRPr>
          </a:p>
        </p:txBody>
      </p:sp>
      <p:pic>
        <p:nvPicPr>
          <p:cNvPr id="5" name="Picture 4">
            <a:extLst>
              <a:ext uri="{FF2B5EF4-FFF2-40B4-BE49-F238E27FC236}">
                <a16:creationId xmlns:a16="http://schemas.microsoft.com/office/drawing/2014/main" id="{1A58E158-50BE-49A6-9E89-EE417FB34A3A}"/>
              </a:ext>
            </a:extLst>
          </p:cNvPr>
          <p:cNvPicPr>
            <a:picLocks noChangeAspect="1"/>
          </p:cNvPicPr>
          <p:nvPr/>
        </p:nvPicPr>
        <p:blipFill rotWithShape="1">
          <a:blip r:embed="rId3"/>
          <a:srcRect l="29456" t="17762" r="47609" b="31005"/>
          <a:stretch/>
        </p:blipFill>
        <p:spPr>
          <a:xfrm>
            <a:off x="6985002" y="1590261"/>
            <a:ext cx="3470963" cy="4359264"/>
          </a:xfrm>
          <a:prstGeom prst="rect">
            <a:avLst/>
          </a:prstGeom>
          <a:ln w="2286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178428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74A1-B73A-436B-9382-5A14A869D37C}"/>
              </a:ext>
            </a:extLst>
          </p:cNvPr>
          <p:cNvSpPr>
            <a:spLocks noGrp="1"/>
          </p:cNvSpPr>
          <p:nvPr>
            <p:ph type="title"/>
          </p:nvPr>
        </p:nvSpPr>
        <p:spPr>
          <a:xfrm>
            <a:off x="609600" y="1219200"/>
            <a:ext cx="10972800" cy="371061"/>
          </a:xfrm>
        </p:spPr>
        <p:txBody>
          <a:bodyPr>
            <a:normAutofit fontScale="90000"/>
          </a:bodyPr>
          <a:lstStyle/>
          <a:p>
            <a:r>
              <a:rPr lang="en-US" dirty="0"/>
              <a:t>District Meeting Guide</a:t>
            </a:r>
          </a:p>
        </p:txBody>
      </p:sp>
      <p:sp>
        <p:nvSpPr>
          <p:cNvPr id="3" name="Content Placeholder 2">
            <a:extLst>
              <a:ext uri="{FF2B5EF4-FFF2-40B4-BE49-F238E27FC236}">
                <a16:creationId xmlns:a16="http://schemas.microsoft.com/office/drawing/2014/main" id="{DCF82E2C-A88E-4739-B279-67B54CB4D5EE}"/>
              </a:ext>
            </a:extLst>
          </p:cNvPr>
          <p:cNvSpPr>
            <a:spLocks noGrp="1"/>
          </p:cNvSpPr>
          <p:nvPr>
            <p:ph idx="1"/>
          </p:nvPr>
        </p:nvSpPr>
        <p:spPr>
          <a:xfrm>
            <a:off x="596348" y="1590261"/>
            <a:ext cx="4610652" cy="5168522"/>
          </a:xfrm>
        </p:spPr>
        <p:txBody>
          <a:bodyPr/>
          <a:lstStyle/>
          <a:p>
            <a:pPr lvl="0"/>
            <a:r>
              <a:rPr lang="en-US" dirty="0">
                <a:solidFill>
                  <a:srgbClr val="454545"/>
                </a:solidFill>
              </a:rPr>
              <a:t>Learn more about district meetings and how to prepare for your own with NPGA’s Site Visit Guide. The document is housed on the </a:t>
            </a:r>
            <a:r>
              <a:rPr lang="en-US" dirty="0">
                <a:solidFill>
                  <a:srgbClr val="454545"/>
                </a:solidFill>
                <a:hlinkClick r:id="rId2"/>
              </a:rPr>
              <a:t>NPGA member website</a:t>
            </a:r>
            <a:r>
              <a:rPr lang="en-US" dirty="0">
                <a:solidFill>
                  <a:srgbClr val="454545"/>
                </a:solidFill>
              </a:rPr>
              <a:t>.</a:t>
            </a:r>
          </a:p>
          <a:p>
            <a:pPr marL="457200" lvl="1" indent="0">
              <a:buNone/>
            </a:pPr>
            <a:endParaRPr lang="en-US" dirty="0">
              <a:solidFill>
                <a:srgbClr val="454545"/>
              </a:solidFill>
            </a:endParaRPr>
          </a:p>
        </p:txBody>
      </p:sp>
      <p:pic>
        <p:nvPicPr>
          <p:cNvPr id="6" name="Picture 5">
            <a:extLst>
              <a:ext uri="{FF2B5EF4-FFF2-40B4-BE49-F238E27FC236}">
                <a16:creationId xmlns:a16="http://schemas.microsoft.com/office/drawing/2014/main" id="{B649C7F7-FCB4-4040-8780-D6C9642E1A20}"/>
              </a:ext>
            </a:extLst>
          </p:cNvPr>
          <p:cNvPicPr>
            <a:picLocks noChangeAspect="1"/>
          </p:cNvPicPr>
          <p:nvPr/>
        </p:nvPicPr>
        <p:blipFill rotWithShape="1">
          <a:blip r:embed="rId3"/>
          <a:srcRect l="35217" t="15055" r="35217" b="17393"/>
          <a:stretch/>
        </p:blipFill>
        <p:spPr>
          <a:xfrm>
            <a:off x="6985002" y="1497495"/>
            <a:ext cx="3414619" cy="4386470"/>
          </a:xfrm>
          <a:prstGeom prst="rect">
            <a:avLst/>
          </a:prstGeom>
          <a:ln w="2286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395896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bwMode="auto">
          <a:xfrm>
            <a:off x="609600" y="1219201"/>
            <a:ext cx="9601200" cy="595313"/>
          </a:xfrm>
        </p:spPr>
        <p:txBody>
          <a:bodyPr/>
          <a:lstStyle/>
          <a:p>
            <a:pPr eaLnBrk="1" hangingPunct="1"/>
            <a:r>
              <a:rPr lang="en-US" altLang="en-US" cap="none" dirty="0">
                <a:latin typeface="Arial" panose="020B0604020202020204" pitchFamily="34" charset="0"/>
                <a:ea typeface="ＭＳ Ｐゴシック" panose="020B0600070205080204" pitchFamily="34" charset="-128"/>
                <a:cs typeface="Arial" panose="020B0604020202020204" pitchFamily="34" charset="0"/>
              </a:rPr>
              <a:t>Meeting Background Top Sheets: Tailored Advocacy</a:t>
            </a:r>
          </a:p>
        </p:txBody>
      </p:sp>
      <p:pic>
        <p:nvPicPr>
          <p:cNvPr id="3" name="Picture 2"/>
          <p:cNvPicPr>
            <a:picLocks noChangeAspect="1"/>
          </p:cNvPicPr>
          <p:nvPr/>
        </p:nvPicPr>
        <p:blipFill rotWithShape="1">
          <a:blip r:embed="rId3"/>
          <a:srcRect l="22227" t="25022" r="25590" b="25421"/>
          <a:stretch/>
        </p:blipFill>
        <p:spPr>
          <a:xfrm>
            <a:off x="5903909" y="1978408"/>
            <a:ext cx="6167078" cy="3660391"/>
          </a:xfrm>
          <a:prstGeom prst="rect">
            <a:avLst/>
          </a:prstGeom>
          <a:ln w="19050">
            <a:solidFill>
              <a:schemeClr val="accent1"/>
            </a:solidFill>
          </a:ln>
        </p:spPr>
      </p:pic>
      <p:sp>
        <p:nvSpPr>
          <p:cNvPr id="4" name="Content Placeholder 2">
            <a:extLst>
              <a:ext uri="{FF2B5EF4-FFF2-40B4-BE49-F238E27FC236}">
                <a16:creationId xmlns:a16="http://schemas.microsoft.com/office/drawing/2014/main" id="{11363BFE-572B-45C7-8462-0BBB2B9DC400}"/>
              </a:ext>
            </a:extLst>
          </p:cNvPr>
          <p:cNvSpPr>
            <a:spLocks noGrp="1"/>
          </p:cNvSpPr>
          <p:nvPr>
            <p:ph idx="1"/>
          </p:nvPr>
        </p:nvSpPr>
        <p:spPr>
          <a:xfrm>
            <a:off x="609600" y="1814514"/>
            <a:ext cx="5035826" cy="5168522"/>
          </a:xfrm>
        </p:spPr>
        <p:txBody>
          <a:bodyPr/>
          <a:lstStyle/>
          <a:p>
            <a:pPr lvl="0"/>
            <a:r>
              <a:rPr lang="en-US" dirty="0">
                <a:solidFill>
                  <a:srgbClr val="454545"/>
                </a:solidFill>
              </a:rPr>
              <a:t>Priority Policy Issues</a:t>
            </a:r>
          </a:p>
          <a:p>
            <a:pPr lvl="1"/>
            <a:r>
              <a:rPr lang="en-US" dirty="0">
                <a:solidFill>
                  <a:srgbClr val="454545"/>
                </a:solidFill>
              </a:rPr>
              <a:t>Based on your legislator’s Committee membership and issue interests, NPGA will assign 2-3 topics for you to discuss during your event.</a:t>
            </a:r>
          </a:p>
          <a:p>
            <a:r>
              <a:rPr lang="en-US" dirty="0">
                <a:solidFill>
                  <a:srgbClr val="454545"/>
                </a:solidFill>
              </a:rPr>
              <a:t>District Data</a:t>
            </a:r>
          </a:p>
          <a:p>
            <a:pPr lvl="1"/>
            <a:r>
              <a:rPr lang="en-US" dirty="0">
                <a:solidFill>
                  <a:srgbClr val="454545"/>
                </a:solidFill>
              </a:rPr>
              <a:t>Each top sheet will also include general information about the propane industry in your legislator’s district or state. </a:t>
            </a:r>
          </a:p>
        </p:txBody>
      </p:sp>
    </p:spTree>
    <p:extLst>
      <p:ext uri="{BB962C8B-B14F-4D97-AF65-F5344CB8AC3E}">
        <p14:creationId xmlns:p14="http://schemas.microsoft.com/office/powerpoint/2010/main" val="272863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03852"/>
            <a:ext cx="10972800" cy="1143000"/>
          </a:xfrm>
        </p:spPr>
        <p:txBody>
          <a:bodyPr/>
          <a:lstStyle/>
          <a:p>
            <a:r>
              <a:rPr lang="en-US" dirty="0"/>
              <a:t>What are our issues this year?</a:t>
            </a:r>
          </a:p>
        </p:txBody>
      </p:sp>
      <p:sp>
        <p:nvSpPr>
          <p:cNvPr id="5" name="Content Placeholder 2"/>
          <p:cNvSpPr>
            <a:spLocks noGrp="1"/>
          </p:cNvSpPr>
          <p:nvPr>
            <p:ph idx="1"/>
          </p:nvPr>
        </p:nvSpPr>
        <p:spPr>
          <a:xfrm>
            <a:off x="609600" y="2004391"/>
            <a:ext cx="10972800" cy="4525963"/>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Enacting a propane-specific exemption from the Jones Act.</a:t>
            </a:r>
          </a:p>
          <a:p>
            <a:pPr marL="0" indent="0">
              <a:buNone/>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Extending Alternative Fuel and Refueling Infrastructure Tax Credits.</a:t>
            </a:r>
          </a:p>
          <a:p>
            <a:pPr marL="0" indent="0">
              <a:buNone/>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Clean Corridors Program</a:t>
            </a:r>
            <a:br>
              <a:rPr lang="en-US" altLang="en-US" dirty="0">
                <a:latin typeface="Arial" panose="020B0604020202020204" pitchFamily="34" charset="0"/>
                <a:ea typeface="ＭＳ Ｐゴシック" panose="020B0600070205080204" pitchFamily="34" charset="-128"/>
                <a:cs typeface="Arial" panose="020B0604020202020204" pitchFamily="34" charset="0"/>
              </a:rPr>
            </a:b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Appropriations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Low Income Home Energy Assistance Program (LIHEAP)</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0193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67901"/>
            <a:ext cx="10972800" cy="1143000"/>
          </a:xfrm>
        </p:spPr>
        <p:txBody>
          <a:bodyPr/>
          <a:lstStyle/>
          <a:p>
            <a:r>
              <a:rPr lang="en-US" dirty="0"/>
              <a:t>The Jones Act</a:t>
            </a:r>
          </a:p>
        </p:txBody>
      </p:sp>
      <p:sp>
        <p:nvSpPr>
          <p:cNvPr id="3" name="Content Placeholder 2"/>
          <p:cNvSpPr>
            <a:spLocks noGrp="1"/>
          </p:cNvSpPr>
          <p:nvPr>
            <p:ph idx="1"/>
          </p:nvPr>
        </p:nvSpPr>
        <p:spPr>
          <a:xfrm>
            <a:off x="609599" y="2110901"/>
            <a:ext cx="11184835" cy="3948067"/>
          </a:xfrm>
        </p:spPr>
        <p:txBody>
          <a:bodyPr/>
          <a:lstStyle/>
          <a:p>
            <a:r>
              <a:rPr lang="en-US" b="0" dirty="0"/>
              <a:t>Designed to protect the domestic shipbuilding and shipping industries, Section 27 of the Merchant Marine Act of 1920 establishes domestic requirements for ships moving goods between U.S. ports</a:t>
            </a:r>
          </a:p>
          <a:p>
            <a:endParaRPr lang="en-US" b="0" dirty="0"/>
          </a:p>
          <a:p>
            <a:r>
              <a:rPr lang="en-US" b="0" dirty="0"/>
              <a:t>There are currently no Jones Act-compliant propane cargo vessels, which restricts distribution of domestically produced propane</a:t>
            </a:r>
          </a:p>
          <a:p>
            <a:endParaRPr lang="en-US" dirty="0"/>
          </a:p>
          <a:p>
            <a:r>
              <a:rPr lang="en-US" dirty="0"/>
              <a:t>The Ask: </a:t>
            </a:r>
            <a:r>
              <a:rPr lang="en-US" b="0" dirty="0"/>
              <a:t>Provide a permanent waiver of the Jones Act for LPG to provide efficient supply to critical parts of the United States and ensure domestically produced propane is accessible. </a:t>
            </a:r>
            <a:endParaRPr lang="en-US" dirty="0"/>
          </a:p>
        </p:txBody>
      </p:sp>
    </p:spTree>
    <p:extLst>
      <p:ext uri="{BB962C8B-B14F-4D97-AF65-F5344CB8AC3E}">
        <p14:creationId xmlns:p14="http://schemas.microsoft.com/office/powerpoint/2010/main" val="137219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67901"/>
            <a:ext cx="10972800" cy="1143000"/>
          </a:xfrm>
        </p:spPr>
        <p:txBody>
          <a:bodyPr/>
          <a:lstStyle/>
          <a:p>
            <a:r>
              <a:rPr lang="en-US" dirty="0"/>
              <a:t>Extend Alternative Fuel Tax Credits</a:t>
            </a:r>
          </a:p>
        </p:txBody>
      </p:sp>
      <p:sp>
        <p:nvSpPr>
          <p:cNvPr id="3" name="Content Placeholder 2"/>
          <p:cNvSpPr>
            <a:spLocks noGrp="1"/>
          </p:cNvSpPr>
          <p:nvPr>
            <p:ph idx="1"/>
          </p:nvPr>
        </p:nvSpPr>
        <p:spPr>
          <a:xfrm>
            <a:off x="609599" y="2110901"/>
            <a:ext cx="11184835" cy="3948067"/>
          </a:xfrm>
        </p:spPr>
        <p:txBody>
          <a:bodyPr/>
          <a:lstStyle/>
          <a:p>
            <a:r>
              <a:rPr lang="en-US" b="0" dirty="0"/>
              <a:t>The </a:t>
            </a:r>
            <a:r>
              <a:rPr lang="en-US" dirty="0"/>
              <a:t>Alternative Fuel Tax Credit </a:t>
            </a:r>
            <a:r>
              <a:rPr lang="en-US" b="0" dirty="0"/>
              <a:t>provides a 37 cent per gallon credit on the sale of propane when used in motor vehicles (including forklifts), and the </a:t>
            </a:r>
            <a:r>
              <a:rPr lang="en-US" dirty="0"/>
              <a:t>Alternative Fuel Infrastructure Tax Credit</a:t>
            </a:r>
            <a:r>
              <a:rPr lang="en-US" b="0" dirty="0"/>
              <a:t> provides an income tax credit equal to 30% of the cost of qualified alternative fuel vehicle refueling property through 2020.</a:t>
            </a:r>
          </a:p>
          <a:p>
            <a:endParaRPr lang="en-US" b="0" dirty="0"/>
          </a:p>
          <a:p>
            <a:r>
              <a:rPr lang="en-US" b="0" dirty="0"/>
              <a:t>The alternative fuel tax credits incentivize alternative fuel use, increase consumers’ buying-power, and create a clean, domestic, and economical alternative to gasoline and diesel. </a:t>
            </a:r>
          </a:p>
          <a:p>
            <a:endParaRPr lang="en-US" dirty="0"/>
          </a:p>
          <a:p>
            <a:r>
              <a:rPr lang="en-US" dirty="0"/>
              <a:t>The Ask:</a:t>
            </a:r>
            <a:r>
              <a:rPr lang="en-US" b="0" dirty="0"/>
              <a:t> Support a long-term extension (at least 5 years) of the Alternative Fuel Tax Credit, and the Alternative Fuel Refueling Infrastructure Tax Credit. </a:t>
            </a:r>
            <a:endParaRPr lang="en-US" dirty="0"/>
          </a:p>
        </p:txBody>
      </p:sp>
    </p:spTree>
    <p:extLst>
      <p:ext uri="{BB962C8B-B14F-4D97-AF65-F5344CB8AC3E}">
        <p14:creationId xmlns:p14="http://schemas.microsoft.com/office/powerpoint/2010/main" val="1882830248"/>
      </p:ext>
    </p:extLst>
  </p:cSld>
  <p:clrMapOvr>
    <a:masterClrMapping/>
  </p:clrMapOvr>
</p:sld>
</file>

<file path=ppt/theme/theme1.xml><?xml version="1.0" encoding="utf-8"?>
<a:theme xmlns:a="http://schemas.openxmlformats.org/drawingml/2006/main" name="Cover slide">
  <a:themeElements>
    <a:clrScheme name="Custom 9">
      <a:dk1>
        <a:srgbClr val="454545"/>
      </a:dk1>
      <a:lt1>
        <a:sysClr val="window" lastClr="FFFFFF"/>
      </a:lt1>
      <a:dk2>
        <a:srgbClr val="0C3664"/>
      </a:dk2>
      <a:lt2>
        <a:srgbClr val="FFFDF1"/>
      </a:lt2>
      <a:accent1>
        <a:srgbClr val="50AD4B"/>
      </a:accent1>
      <a:accent2>
        <a:srgbClr val="939393"/>
      </a:accent2>
      <a:accent3>
        <a:srgbClr val="6C859A"/>
      </a:accent3>
      <a:accent4>
        <a:srgbClr val="85BF80"/>
      </a:accent4>
      <a:accent5>
        <a:srgbClr val="4F8BDA"/>
      </a:accent5>
      <a:accent6>
        <a:srgbClr val="53B246"/>
      </a:accent6>
      <a:hlink>
        <a:srgbClr val="0000FF"/>
      </a:hlink>
      <a:folHlink>
        <a:srgbClr val="6C6C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Cover slide</Template>
  <TotalTime>11516</TotalTime>
  <Words>1324</Words>
  <Application>Microsoft Office PowerPoint</Application>
  <PresentationFormat>Widescreen</PresentationFormat>
  <Paragraphs>97</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Lucida Grande</vt:lpstr>
      <vt:lpstr>Cover slide</vt:lpstr>
      <vt:lpstr>Modified Propane Days 2020: Policy Issue Overview </vt:lpstr>
      <vt:lpstr>Welcome!</vt:lpstr>
      <vt:lpstr>New for propane Days 2020</vt:lpstr>
      <vt:lpstr>Site Visit Guide</vt:lpstr>
      <vt:lpstr>District Meeting Guide</vt:lpstr>
      <vt:lpstr>Meeting Background Top Sheets: Tailored Advocacy</vt:lpstr>
      <vt:lpstr>What are our issues this year?</vt:lpstr>
      <vt:lpstr>The Jones Act</vt:lpstr>
      <vt:lpstr>Extend Alternative Fuel Tax Credits</vt:lpstr>
      <vt:lpstr>Include propane in the Clean Corridors Program</vt:lpstr>
      <vt:lpstr>Include propane in Federal Appropriations </vt:lpstr>
      <vt:lpstr>Ensure Liheap has sufficient Funding</vt:lpstr>
      <vt:lpstr>PowerPoint Presentation</vt:lpstr>
      <vt:lpstr>PowerPoint Presentation</vt:lpstr>
      <vt:lpstr>PowerPoint Presentation</vt:lpstr>
      <vt:lpstr>PowerPoint Presentation</vt:lpstr>
      <vt:lpstr>PowerPoint Presentation</vt:lpstr>
      <vt:lpstr>Thank You for Participating!  Questions? Contact Tyler Lawrence at tlawrence@npga.org.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Propane Days  Legislative Webinar</dc:title>
  <dc:creator>Phil Squair</dc:creator>
  <cp:lastModifiedBy>Tyler Lawrence</cp:lastModifiedBy>
  <cp:revision>152</cp:revision>
  <dcterms:created xsi:type="dcterms:W3CDTF">2014-05-16T00:55:04Z</dcterms:created>
  <dcterms:modified xsi:type="dcterms:W3CDTF">2020-07-14T20:49:27Z</dcterms:modified>
</cp:coreProperties>
</file>